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sldIdLst>
    <p:sldId id="265" r:id="rId2"/>
    <p:sldId id="389" r:id="rId3"/>
    <p:sldId id="373" r:id="rId4"/>
    <p:sldId id="396" r:id="rId5"/>
    <p:sldId id="395" r:id="rId6"/>
    <p:sldId id="399" r:id="rId7"/>
    <p:sldId id="398" r:id="rId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9611"/>
    <p:restoredTop sz="95911"/>
  </p:normalViewPr>
  <p:slideViewPr>
    <p:cSldViewPr snapToGrid="0" snapToObjects="1">
      <p:cViewPr varScale="1">
        <p:scale>
          <a:sx n="204" d="100"/>
          <a:sy n="204" d="100"/>
        </p:scale>
        <p:origin x="208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26FF5-7FB6-F541-8DB2-1849BD43E28C}" type="datetimeFigureOut">
              <a:rPr lang="en-US" smtClean="0"/>
              <a:t>8/14/25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E386BD-F9D3-714A-97D3-CE79C6082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205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75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CD4E3-FAF0-DEC1-D235-2AF44449F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534B86-73E1-5DF5-6C05-7931459ADC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713728-F6AA-6464-9520-0AC79EF6F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8349E3-E759-38C3-DA8F-602B799C7F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96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8B46C-F92D-1277-1EFF-F45577979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DE7E95-1AED-C13F-AB7A-7B68D6A20E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B66BA7-0A5C-9E56-32DF-36BF4DCCC2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C8939-CD2D-D013-4673-D92054796F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11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B8FFB-3DB2-7A05-D78E-4ACADCF7A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F19E38-2381-2E41-D384-922EC8D77E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B0F64C-801A-C073-2CFC-89B1100513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C44AF-1A6E-A734-B1E8-9C44D4556D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025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E93BA-A141-6622-0083-9466AB7FA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CC99C5-FBDF-7DC2-F063-37AB30B18D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9EFAA1-AF1F-616B-6B4A-B1E5B560BE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5368D-0347-D0B5-7788-EE8011E819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94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7684A-459D-D439-AC69-23F4E6995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0EC656-C9B7-708D-C347-970ACC02F3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19C839-184A-1753-4197-FAA13D05D6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9A4315-68A2-0A71-C4B7-421FDC38D6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987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81C11-EAE2-B2C0-B5DA-06FC062E9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7A07A1-8574-DC15-C7EF-8F549B3BD6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C8487C-8179-3092-8CBF-CE0C52485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6916C-D470-DC83-CE08-EB879868BB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415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691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337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29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335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78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398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523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92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893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82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155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8/14/25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26">
            <a:extLst>
              <a:ext uri="{FF2B5EF4-FFF2-40B4-BE49-F238E27FC236}">
                <a16:creationId xmlns:a16="http://schemas.microsoft.com/office/drawing/2014/main" id="{9BAFD2D3-88A4-BC04-C2E9-10A3919C2F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7613" y="120536"/>
            <a:ext cx="3288506" cy="307181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US" altLang="x-none" sz="750" dirty="0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x-none" sz="750" b="0" dirty="0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Christof </a:t>
            </a:r>
            <a:r>
              <a:rPr lang="en-US" altLang="x-none" sz="750" b="0" dirty="0" err="1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Teuscher</a:t>
            </a:r>
            <a:r>
              <a:rPr lang="en-US" altLang="x-none" sz="750" dirty="0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r>
              <a:rPr lang="en-US" altLang="x-none" sz="750" b="0" dirty="0" err="1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teuscher@pdx.edu</a:t>
            </a:r>
            <a:endParaRPr lang="en-US" altLang="x-none" sz="750" dirty="0">
              <a:solidFill>
                <a:srgbClr val="24459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6">
            <a:extLst>
              <a:ext uri="{FF2B5EF4-FFF2-40B4-BE49-F238E27FC236}">
                <a16:creationId xmlns:a16="http://schemas.microsoft.com/office/drawing/2014/main" id="{EBE691C4-CC95-21B1-521C-72E9766471B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247564" y="130969"/>
            <a:ext cx="2268140" cy="307181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>
              <a:defRPr/>
            </a:pPr>
            <a:r>
              <a:rPr lang="en-US" altLang="x-none" sz="750" b="0" dirty="0" err="1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www.teuscher-lab.com</a:t>
            </a:r>
            <a:r>
              <a:rPr lang="en-US" altLang="x-none" sz="750" b="0" dirty="0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/teaching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4007107-4C7A-6388-1647-58B65957A3DA}"/>
              </a:ext>
            </a:extLst>
          </p:cNvPr>
          <p:cNvSpPr/>
          <p:nvPr userDrawn="1"/>
        </p:nvSpPr>
        <p:spPr bwMode="auto">
          <a:xfrm>
            <a:off x="646133" y="182027"/>
            <a:ext cx="129462" cy="129462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B7DBDC-1080-2A07-316D-EA828BF56950}"/>
              </a:ext>
            </a:extLst>
          </p:cNvPr>
          <p:cNvSpPr/>
          <p:nvPr userDrawn="1"/>
        </p:nvSpPr>
        <p:spPr bwMode="auto">
          <a:xfrm>
            <a:off x="8337221" y="214982"/>
            <a:ext cx="129462" cy="129462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BB542E-AA85-C511-5A55-7CB156F9D3EF}"/>
              </a:ext>
            </a:extLst>
          </p:cNvPr>
          <p:cNvSpPr/>
          <p:nvPr userDrawn="1"/>
        </p:nvSpPr>
        <p:spPr bwMode="auto">
          <a:xfrm>
            <a:off x="8426345" y="359590"/>
            <a:ext cx="99153" cy="99153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F1F6CA2-1700-64F4-7F7C-4973349DBC93}"/>
              </a:ext>
            </a:extLst>
          </p:cNvPr>
          <p:cNvSpPr/>
          <p:nvPr userDrawn="1"/>
        </p:nvSpPr>
        <p:spPr bwMode="auto">
          <a:xfrm>
            <a:off x="950575" y="198700"/>
            <a:ext cx="78863" cy="78863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7783AB8-F6E3-FAD3-11AA-6933B09502E1}"/>
              </a:ext>
            </a:extLst>
          </p:cNvPr>
          <p:cNvSpPr/>
          <p:nvPr userDrawn="1"/>
        </p:nvSpPr>
        <p:spPr bwMode="auto">
          <a:xfrm>
            <a:off x="861875" y="360785"/>
            <a:ext cx="95806" cy="95806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71E639-31F9-28C4-C1EC-9C69F2DD0D41}"/>
              </a:ext>
            </a:extLst>
          </p:cNvPr>
          <p:cNvSpPr/>
          <p:nvPr userDrawn="1"/>
        </p:nvSpPr>
        <p:spPr bwMode="auto">
          <a:xfrm>
            <a:off x="591800" y="411384"/>
            <a:ext cx="57906" cy="57906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36692F4-4B97-6294-ECDC-F130605664B1}"/>
              </a:ext>
            </a:extLst>
          </p:cNvPr>
          <p:cNvSpPr/>
          <p:nvPr userDrawn="1"/>
        </p:nvSpPr>
        <p:spPr bwMode="auto">
          <a:xfrm>
            <a:off x="2204311" y="296945"/>
            <a:ext cx="57906" cy="57906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83A22CE-FA3D-A49B-2A4C-A0F7DF664A02}"/>
              </a:ext>
            </a:extLst>
          </p:cNvPr>
          <p:cNvSpPr/>
          <p:nvPr userDrawn="1"/>
        </p:nvSpPr>
        <p:spPr bwMode="auto">
          <a:xfrm>
            <a:off x="8089877" y="332686"/>
            <a:ext cx="83195" cy="83195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EB43AF4-441D-91E0-5FB4-84C5EB619628}"/>
              </a:ext>
            </a:extLst>
          </p:cNvPr>
          <p:cNvSpPr/>
          <p:nvPr userDrawn="1"/>
        </p:nvSpPr>
        <p:spPr bwMode="auto">
          <a:xfrm>
            <a:off x="7708877" y="261248"/>
            <a:ext cx="83195" cy="83195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65E716-7BE4-36B5-47AD-B69E8CA22CCD}"/>
              </a:ext>
            </a:extLst>
          </p:cNvPr>
          <p:cNvSpPr/>
          <p:nvPr userDrawn="1"/>
        </p:nvSpPr>
        <p:spPr bwMode="auto">
          <a:xfrm>
            <a:off x="7837464" y="394488"/>
            <a:ext cx="57906" cy="57906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pic>
        <p:nvPicPr>
          <p:cNvPr id="19" name="Picture 21" descr="psulogo_horiz_msword.jpg">
            <a:extLst>
              <a:ext uri="{FF2B5EF4-FFF2-40B4-BE49-F238E27FC236}">
                <a16:creationId xmlns:a16="http://schemas.microsoft.com/office/drawing/2014/main" id="{5E640EA6-A5E8-7C61-E4EF-97F3C5D9E3A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132" y="4664992"/>
            <a:ext cx="1639490" cy="32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3E85A9A-05D7-666A-13FD-FB7EEADF1D8F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591800" y="4673551"/>
            <a:ext cx="1775683" cy="31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658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fabless/openlane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s://openlane2.readthedocs.io/en/latest/getting_started/newcomers/index.html" TargetMode="External"/><Relationship Id="rId4" Type="http://schemas.openxmlformats.org/officeDocument/2006/relationships/hyperlink" Target="https://github.com/efabless/openlane2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cific-research.com/iterative-product-developmen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DDA1822A-3F08-7B40-83F4-E9A869B62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300740"/>
            <a:ext cx="91535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endParaRPr lang="en-US" altLang="en-US" sz="12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F0243F-FABB-B74A-B538-4A1368CF2A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1963793"/>
            <a:ext cx="91535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endParaRPr lang="en-US" altLang="en-US" sz="1200"/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225099E5-6654-6D41-ACCE-99A963B283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909" y="4517233"/>
            <a:ext cx="8713339" cy="54530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4F00B387-DEA5-F44B-9221-48D85BA98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175723"/>
            <a:ext cx="915353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endParaRPr lang="en-US" altLang="en-US" sz="1500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7ED40819-BAF4-B74C-9294-0E5A26FDC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463855"/>
            <a:ext cx="91535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200">
                <a:solidFill>
                  <a:schemeClr val="accent2"/>
                </a:solidFill>
              </a:rPr>
              <a:t>teuscher@pdx.edu</a:t>
            </a: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00662374-3050-E148-ABD1-5B1157D99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247161"/>
            <a:ext cx="91535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200">
                <a:solidFill>
                  <a:schemeClr val="accent2"/>
                </a:solidFill>
              </a:rPr>
              <a:t>www.teuscher-lab.com</a:t>
            </a:r>
          </a:p>
        </p:txBody>
      </p:sp>
      <p:grpSp>
        <p:nvGrpSpPr>
          <p:cNvPr id="17" name="Group 6">
            <a:extLst>
              <a:ext uri="{FF2B5EF4-FFF2-40B4-BE49-F238E27FC236}">
                <a16:creationId xmlns:a16="http://schemas.microsoft.com/office/drawing/2014/main" id="{8EEF0CA9-8F7D-DD4C-BDD9-2366B8C95FB4}"/>
              </a:ext>
            </a:extLst>
          </p:cNvPr>
          <p:cNvGrpSpPr>
            <a:grpSpLocks/>
          </p:cNvGrpSpPr>
          <p:nvPr/>
        </p:nvGrpSpPr>
        <p:grpSpPr bwMode="auto">
          <a:xfrm>
            <a:off x="-1" y="1736382"/>
            <a:ext cx="9153535" cy="669131"/>
            <a:chOff x="0" y="1661"/>
            <a:chExt cx="5760" cy="562"/>
          </a:xfrm>
        </p:grpSpPr>
        <p:sp>
          <p:nvSpPr>
            <p:cNvPr id="18" name="Rectangle 7">
              <a:extLst>
                <a:ext uri="{FF2B5EF4-FFF2-40B4-BE49-F238E27FC236}">
                  <a16:creationId xmlns:a16="http://schemas.microsoft.com/office/drawing/2014/main" id="{6076B17A-B467-524A-BE94-2794A9B25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661"/>
              <a:ext cx="5760" cy="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50000"/>
                </a:spcBef>
                <a:buClr>
                  <a:srgbClr val="24459C"/>
                </a:buClr>
                <a:buSzPct val="110000"/>
                <a:buFont typeface="Times" pitchFamily="2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10000"/>
                </a:spcBef>
                <a:buFont typeface="Times" pitchFamily="2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10000"/>
                </a:spcBef>
                <a:buFont typeface="Times" pitchFamily="2" charset="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10000"/>
                </a:spcBef>
                <a:buFont typeface="Times" pitchFamily="2" charset="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10000"/>
                </a:spcBef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buFont typeface="Times" pitchFamily="2" charset="0"/>
                <a:buNone/>
              </a:pPr>
              <a:r>
                <a:rPr lang="en-US" altLang="en-US" sz="1500" dirty="0"/>
                <a:t>Portland State University</a:t>
              </a:r>
            </a:p>
            <a:p>
              <a:pPr algn="ctr" eaLnBrk="1" hangingPunct="1">
                <a:buFont typeface="Times" pitchFamily="2" charset="0"/>
                <a:buNone/>
              </a:pPr>
              <a:endParaRPr lang="en-US" altLang="en-US" sz="1500" dirty="0"/>
            </a:p>
          </p:txBody>
        </p:sp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773F6854-D829-B94A-8B10-C1BC57EC0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05"/>
              <a:ext cx="576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50000"/>
                </a:spcBef>
                <a:buClr>
                  <a:srgbClr val="24459C"/>
                </a:buClr>
                <a:buSzPct val="110000"/>
                <a:buFont typeface="Times" pitchFamily="2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10000"/>
                </a:spcBef>
                <a:buFont typeface="Times" pitchFamily="2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10000"/>
                </a:spcBef>
                <a:buFont typeface="Times" pitchFamily="2" charset="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10000"/>
                </a:spcBef>
                <a:buFont typeface="Times" pitchFamily="2" charset="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10000"/>
                </a:spcBef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buFont typeface="Times" pitchFamily="2" charset="0"/>
                <a:buNone/>
              </a:pPr>
              <a:endParaRPr lang="en-US" altLang="en-US" sz="1500"/>
            </a:p>
          </p:txBody>
        </p:sp>
      </p:grpSp>
      <p:sp>
        <p:nvSpPr>
          <p:cNvPr id="20" name="Rectangle 7">
            <a:extLst>
              <a:ext uri="{FF2B5EF4-FFF2-40B4-BE49-F238E27FC236}">
                <a16:creationId xmlns:a16="http://schemas.microsoft.com/office/drawing/2014/main" id="{02BC9CDC-7546-F942-BDEB-05E9CF2DF8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2" y="1973316"/>
            <a:ext cx="9153535" cy="669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500" dirty="0"/>
              <a:t>Department of Electrical and Computer Engineering (ECE)</a:t>
            </a:r>
          </a:p>
          <a:p>
            <a:pPr algn="ctr" eaLnBrk="1" hangingPunct="1">
              <a:buFont typeface="Times" pitchFamily="2" charset="0"/>
              <a:buNone/>
            </a:pPr>
            <a:endParaRPr lang="en-US" altLang="en-US" sz="1500" dirty="0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0FA1916C-E7A4-D147-9A88-CA1526EC35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34394"/>
            <a:ext cx="9144000" cy="879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1" dirty="0">
                <a:solidFill>
                  <a:srgbClr val="24459C"/>
                </a:solidFill>
              </a:rPr>
              <a:t>Codefest #6: </a:t>
            </a:r>
            <a:r>
              <a:rPr lang="en-US" b="1" dirty="0">
                <a:solidFill>
                  <a:srgbClr val="24459C"/>
                </a:solidFill>
              </a:rPr>
              <a:t>Practice HW/SW co-design with design iterations </a:t>
            </a:r>
            <a:endParaRPr lang="en-US" altLang="en-US" b="1" dirty="0">
              <a:solidFill>
                <a:srgbClr val="24459C"/>
              </a:solidFill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0E4E4401-5710-FF45-8D44-B977FAA97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51422" y="564739"/>
            <a:ext cx="9144000" cy="420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500" dirty="0">
                <a:solidFill>
                  <a:srgbClr val="FF6600"/>
                </a:solidFill>
              </a:rPr>
              <a:t>ECE 410/510: Hardware for AI and ML</a:t>
            </a:r>
          </a:p>
        </p:txBody>
      </p:sp>
      <p:pic>
        <p:nvPicPr>
          <p:cNvPr id="28" name="Picture 21" descr="psulogo_horiz_msword.jpg">
            <a:extLst>
              <a:ext uri="{FF2B5EF4-FFF2-40B4-BE49-F238E27FC236}">
                <a16:creationId xmlns:a16="http://schemas.microsoft.com/office/drawing/2014/main" id="{1B276CD8-E134-3C46-9AD0-A242F0890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367" y="4517233"/>
            <a:ext cx="1639490" cy="32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3F0B8B1-D392-3C10-E58F-6360151ED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18" y="4517233"/>
            <a:ext cx="1775683" cy="311801"/>
          </a:xfrm>
          <a:prstGeom prst="rect">
            <a:avLst/>
          </a:prstGeom>
        </p:spPr>
      </p:pic>
      <p:pic>
        <p:nvPicPr>
          <p:cNvPr id="5" name="Picture 4" descr="A robot hand touching a chip&#10;&#10;AI-generated content may be incorrect.">
            <a:extLst>
              <a:ext uri="{FF2B5EF4-FFF2-40B4-BE49-F238E27FC236}">
                <a16:creationId xmlns:a16="http://schemas.microsoft.com/office/drawing/2014/main" id="{A0510663-57B7-035B-DFFE-8342C936B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4717" y="2903807"/>
            <a:ext cx="1245438" cy="12454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computer hardware in a room&#10;&#10;AI-generated content may be incorrect.">
            <a:extLst>
              <a:ext uri="{FF2B5EF4-FFF2-40B4-BE49-F238E27FC236}">
                <a16:creationId xmlns:a16="http://schemas.microsoft.com/office/drawing/2014/main" id="{49C265D6-F85C-336E-ADED-8AD4680A3E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3454" y="2894944"/>
            <a:ext cx="1245438" cy="12454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close-up of a computer chip&#10;&#10;AI-generated content may be incorrect.">
            <a:extLst>
              <a:ext uri="{FF2B5EF4-FFF2-40B4-BE49-F238E27FC236}">
                <a16:creationId xmlns:a16="http://schemas.microsoft.com/office/drawing/2014/main" id="{F7CD9633-5639-C261-435F-CA961E3FDF1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5553" r="21468" b="3344"/>
          <a:stretch/>
        </p:blipFill>
        <p:spPr>
          <a:xfrm>
            <a:off x="2337669" y="2908138"/>
            <a:ext cx="1245438" cy="12399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 descr="A close-up of a computer chip&#10;&#10;AI-generated content may be incorrect.">
            <a:extLst>
              <a:ext uri="{FF2B5EF4-FFF2-40B4-BE49-F238E27FC236}">
                <a16:creationId xmlns:a16="http://schemas.microsoft.com/office/drawing/2014/main" id="{B84DED80-1B66-61D3-92A5-F9887919BBB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8777" t="5303" r="8666"/>
          <a:stretch/>
        </p:blipFill>
        <p:spPr>
          <a:xfrm>
            <a:off x="6400501" y="2918391"/>
            <a:ext cx="2073191" cy="12485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 descr="A close-up of a white square&#10;&#10;AI-generated content may be incorrect.">
            <a:extLst>
              <a:ext uri="{FF2B5EF4-FFF2-40B4-BE49-F238E27FC236}">
                <a16:creationId xmlns:a16="http://schemas.microsoft.com/office/drawing/2014/main" id="{DB3A117A-B708-893F-14AB-047C460985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718" y="2903883"/>
            <a:ext cx="1701604" cy="12364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Rectangle 3">
            <a:extLst>
              <a:ext uri="{FF2B5EF4-FFF2-40B4-BE49-F238E27FC236}">
                <a16:creationId xmlns:a16="http://schemas.microsoft.com/office/drawing/2014/main" id="{B45F69AE-B44F-024F-8D40-4EFA64DB6F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535" y="406065"/>
            <a:ext cx="9153535" cy="287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350" dirty="0"/>
              <a:t>Christof Teuscher</a:t>
            </a:r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253D9E23-CEF9-6F46-BFF7-427C00BA0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964" y="-3641"/>
            <a:ext cx="3527490" cy="59287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2" name="Rectangle 16">
            <a:extLst>
              <a:ext uri="{FF2B5EF4-FFF2-40B4-BE49-F238E27FC236}">
                <a16:creationId xmlns:a16="http://schemas.microsoft.com/office/drawing/2014/main" id="{60B1C5A6-157A-61C6-923A-3FADC752D7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5088" y="50836"/>
            <a:ext cx="3527490" cy="59287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3846397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1D08C-E29A-5289-E1A6-2351E997D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crossbar array&#10;&#10;AI-generated content may be incorrect.">
            <a:extLst>
              <a:ext uri="{FF2B5EF4-FFF2-40B4-BE49-F238E27FC236}">
                <a16:creationId xmlns:a16="http://schemas.microsoft.com/office/drawing/2014/main" id="{A09FB249-8CCB-E9C4-DF98-ECED806EAF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61"/>
          <a:stretch/>
        </p:blipFill>
        <p:spPr>
          <a:xfrm>
            <a:off x="4813804" y="1914592"/>
            <a:ext cx="4106500" cy="2212761"/>
          </a:xfrm>
          <a:prstGeom prst="rect">
            <a:avLst/>
          </a:prstGeom>
        </p:spPr>
      </p:pic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5DD84D6-7422-F70B-8D69-5ABF11BE0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683" y="1054436"/>
            <a:ext cx="4409645" cy="2843939"/>
          </a:xfrm>
          <a:prstGeom prst="rect">
            <a:avLst/>
          </a:prstGeom>
        </p:spPr>
      </p:pic>
      <p:pic>
        <p:nvPicPr>
          <p:cNvPr id="5" name="Picture 4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C2B8AB9D-B74C-0052-401F-8545607AFB6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9914"/>
          <a:stretch/>
        </p:blipFill>
        <p:spPr>
          <a:xfrm>
            <a:off x="4711294" y="1054436"/>
            <a:ext cx="4138237" cy="808815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77D711FC-4AA4-A1ED-3CE2-01B3D57E07E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90092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Weekly challenges</a:t>
            </a:r>
          </a:p>
        </p:txBody>
      </p:sp>
    </p:spTree>
    <p:extLst>
      <p:ext uri="{BB962C8B-B14F-4D97-AF65-F5344CB8AC3E}">
        <p14:creationId xmlns:p14="http://schemas.microsoft.com/office/powerpoint/2010/main" val="2070153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B6AE9-CFD9-C77B-992F-EC1184F29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process&#10;&#10;AI-generated content may be incorrect.">
            <a:extLst>
              <a:ext uri="{FF2B5EF4-FFF2-40B4-BE49-F238E27FC236}">
                <a16:creationId xmlns:a16="http://schemas.microsoft.com/office/drawing/2014/main" id="{9F8BC306-55E8-8A76-B724-52DF36DAE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929" y="539932"/>
            <a:ext cx="3991712" cy="4472939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82465D15-51ED-A793-0821-4D2FC14A56FD}"/>
              </a:ext>
            </a:extLst>
          </p:cNvPr>
          <p:cNvSpPr txBox="1">
            <a:spLocks noChangeArrowheads="1"/>
          </p:cNvSpPr>
          <p:nvPr/>
        </p:nvSpPr>
        <p:spPr>
          <a:xfrm>
            <a:off x="479159" y="820941"/>
            <a:ext cx="2574242" cy="126958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ASIC design flow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69B69E-86BA-C2AE-CB02-498748F992C8}"/>
              </a:ext>
            </a:extLst>
          </p:cNvPr>
          <p:cNvSpPr txBox="1"/>
          <p:nvPr/>
        </p:nvSpPr>
        <p:spPr>
          <a:xfrm>
            <a:off x="5547629" y="820941"/>
            <a:ext cx="2779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Verilog/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SystemVerilog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/VHDL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102A8B-4400-0647-8176-354FECDAFABB}"/>
              </a:ext>
            </a:extLst>
          </p:cNvPr>
          <p:cNvSpPr txBox="1"/>
          <p:nvPr/>
        </p:nvSpPr>
        <p:spPr>
          <a:xfrm rot="16200000">
            <a:off x="2453373" y="1544432"/>
            <a:ext cx="228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logic and architecture designs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8DA425-7930-C2D2-C4C2-6C23AE3B0492}"/>
              </a:ext>
            </a:extLst>
          </p:cNvPr>
          <p:cNvSpPr txBox="1"/>
          <p:nvPr/>
        </p:nvSpPr>
        <p:spPr>
          <a:xfrm>
            <a:off x="560535" y="4296335"/>
            <a:ext cx="29223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Mishra, Ashutosh; Cha, </a:t>
            </a:r>
            <a:r>
              <a:rPr lang="en-US" sz="900" dirty="0" err="1"/>
              <a:t>Jaekwang</a:t>
            </a:r>
            <a:r>
              <a:rPr lang="en-US" sz="900" dirty="0"/>
              <a:t>; Park, </a:t>
            </a:r>
            <a:r>
              <a:rPr lang="en-US" sz="900" dirty="0" err="1"/>
              <a:t>Hyunbin</a:t>
            </a:r>
            <a:r>
              <a:rPr lang="en-US" sz="900" dirty="0"/>
              <a:t>; Kim, Shiho. Artificial Intelligence and Hardware Accelerators.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51381F-74AC-25DF-61CA-AA538E708389}"/>
              </a:ext>
            </a:extLst>
          </p:cNvPr>
          <p:cNvSpPr txBox="1"/>
          <p:nvPr/>
        </p:nvSpPr>
        <p:spPr>
          <a:xfrm rot="16200000">
            <a:off x="2478396" y="3576250"/>
            <a:ext cx="228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 design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AFF7AAB-0105-35FB-C06C-C3C7CEC375C6}"/>
              </a:ext>
            </a:extLst>
          </p:cNvPr>
          <p:cNvSpPr/>
          <p:nvPr/>
        </p:nvSpPr>
        <p:spPr>
          <a:xfrm>
            <a:off x="5620871" y="3676229"/>
            <a:ext cx="1129553" cy="228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05D2DF-3C02-994C-AF60-3A3BE258F856}"/>
              </a:ext>
            </a:extLst>
          </p:cNvPr>
          <p:cNvSpPr txBox="1"/>
          <p:nvPr/>
        </p:nvSpPr>
        <p:spPr>
          <a:xfrm>
            <a:off x="6918512" y="3498141"/>
            <a:ext cx="1810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Max. frequency, # transistors, etc.</a:t>
            </a:r>
          </a:p>
        </p:txBody>
      </p:sp>
    </p:spTree>
    <p:extLst>
      <p:ext uri="{BB962C8B-B14F-4D97-AF65-F5344CB8AC3E}">
        <p14:creationId xmlns:p14="http://schemas.microsoft.com/office/powerpoint/2010/main" val="3064404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FE7B9-4884-0E9F-0F37-293B07755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F6FB326-EB55-DFCD-24EC-B8281C2BB8F0}"/>
              </a:ext>
            </a:extLst>
          </p:cNvPr>
          <p:cNvSpPr txBox="1"/>
          <p:nvPr/>
        </p:nvSpPr>
        <p:spPr>
          <a:xfrm>
            <a:off x="673660" y="4028194"/>
            <a:ext cx="5223409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3"/>
              </a:rPr>
              <a:t>https://efabless.com/openlane</a:t>
            </a:r>
          </a:p>
          <a:p>
            <a:r>
              <a:rPr lang="en-US" sz="1050" dirty="0">
                <a:hlinkClick r:id="rId4"/>
              </a:rPr>
              <a:t>https://github.com/efabless/openlane2</a:t>
            </a:r>
            <a:r>
              <a:rPr lang="en-US" sz="1050" dirty="0"/>
              <a:t> </a:t>
            </a:r>
            <a:endParaRPr lang="en-US" sz="1050" dirty="0">
              <a:hlinkClick r:id="rId5"/>
            </a:endParaRPr>
          </a:p>
          <a:p>
            <a:r>
              <a:rPr lang="en-US" sz="1050" dirty="0">
                <a:hlinkClick r:id="rId5"/>
              </a:rPr>
              <a:t>https://openlane2.readthedocs.io/en/latest/getting_started/newcomers/index.html</a:t>
            </a:r>
            <a:r>
              <a:rPr lang="en-US" sz="1050" dirty="0"/>
              <a:t> </a:t>
            </a:r>
          </a:p>
        </p:txBody>
      </p:sp>
      <p:pic>
        <p:nvPicPr>
          <p:cNvPr id="4" name="Picture 3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0F08007A-AFE0-2E9E-90C5-41EC440D4E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3521" y="1002568"/>
            <a:ext cx="3813764" cy="2983180"/>
          </a:xfrm>
          <a:prstGeom prst="rect">
            <a:avLst/>
          </a:prstGeom>
        </p:spPr>
      </p:pic>
      <p:pic>
        <p:nvPicPr>
          <p:cNvPr id="8" name="Picture 7" descr="A diagram of a software development process&#10;&#10;AI-generated content may be incorrect.">
            <a:extLst>
              <a:ext uri="{FF2B5EF4-FFF2-40B4-BE49-F238E27FC236}">
                <a16:creationId xmlns:a16="http://schemas.microsoft.com/office/drawing/2014/main" id="{34FAD6E9-30CE-41B9-297C-650012FC3A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7144" y="573309"/>
            <a:ext cx="2123645" cy="3996881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9664F54B-909E-7DB8-C96D-D3D0BD27DFCD}"/>
              </a:ext>
            </a:extLst>
          </p:cNvPr>
          <p:cNvSpPr txBox="1">
            <a:spLocks noChangeArrowheads="1"/>
          </p:cNvSpPr>
          <p:nvPr/>
        </p:nvSpPr>
        <p:spPr>
          <a:xfrm>
            <a:off x="-1286635" y="538224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 err="1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OpenLane</a:t>
            </a:r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 2 tools</a:t>
            </a:r>
          </a:p>
        </p:txBody>
      </p:sp>
    </p:spTree>
    <p:extLst>
      <p:ext uri="{BB962C8B-B14F-4D97-AF65-F5344CB8AC3E}">
        <p14:creationId xmlns:p14="http://schemas.microsoft.com/office/powerpoint/2010/main" val="2969591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F6CE9-F8C0-A575-BCD0-6317BAF1D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D0FF568-CBA5-8539-1856-560A59B5D87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90092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Main goals for today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C44AF4-B44A-7448-36A4-8B8E76399E0D}"/>
              </a:ext>
            </a:extLst>
          </p:cNvPr>
          <p:cNvSpPr txBox="1"/>
          <p:nvPr/>
        </p:nvSpPr>
        <p:spPr>
          <a:xfrm>
            <a:off x="483303" y="1054436"/>
            <a:ext cx="8013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Based on your initial results, go back to the drawing board and do a design iteration.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A02CDC-E6C6-592E-B7DC-E5497C32B247}"/>
              </a:ext>
            </a:extLst>
          </p:cNvPr>
          <p:cNvSpPr txBox="1"/>
          <p:nvPr/>
        </p:nvSpPr>
        <p:spPr>
          <a:xfrm>
            <a:off x="2286000" y="4307187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3"/>
              </a:rPr>
              <a:t>https://www.pacific-research.com/iterative-product-development</a:t>
            </a:r>
            <a:r>
              <a:rPr lang="en-US" sz="1000" dirty="0"/>
              <a:t> </a:t>
            </a:r>
          </a:p>
        </p:txBody>
      </p:sp>
      <p:pic>
        <p:nvPicPr>
          <p:cNvPr id="5" name="Picture 4" descr="A diagram of a process&#10;&#10;AI-generated content may be incorrect.">
            <a:extLst>
              <a:ext uri="{FF2B5EF4-FFF2-40B4-BE49-F238E27FC236}">
                <a16:creationId xmlns:a16="http://schemas.microsoft.com/office/drawing/2014/main" id="{E2E811E3-27A7-5812-502B-CA707D9F5C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383" b="9256"/>
          <a:stretch/>
        </p:blipFill>
        <p:spPr>
          <a:xfrm>
            <a:off x="2392672" y="1977766"/>
            <a:ext cx="4194596" cy="192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41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D1C99-8191-4424-94D4-6B245E839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white surface with a blue background&#10;&#10;AI-generated content may be incorrect.">
            <a:extLst>
              <a:ext uri="{FF2B5EF4-FFF2-40B4-BE49-F238E27FC236}">
                <a16:creationId xmlns:a16="http://schemas.microsoft.com/office/drawing/2014/main" id="{DE15C299-A2BB-8D1D-596B-EE86628DCB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7792"/>
          <a:stretch/>
        </p:blipFill>
        <p:spPr>
          <a:xfrm>
            <a:off x="-1" y="-1"/>
            <a:ext cx="9144001" cy="5143499"/>
          </a:xfrm>
          <a:prstGeom prst="rect">
            <a:avLst/>
          </a:prstGeom>
        </p:spPr>
      </p:pic>
      <p:pic>
        <p:nvPicPr>
          <p:cNvPr id="7" name="Picture 6" descr="A diagram of software&#10;&#10;AI-generated content may be incorrect.">
            <a:extLst>
              <a:ext uri="{FF2B5EF4-FFF2-40B4-BE49-F238E27FC236}">
                <a16:creationId xmlns:a16="http://schemas.microsoft.com/office/drawing/2014/main" id="{BB22E510-F425-E8C5-EBFB-789DCF33B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8023" y="0"/>
            <a:ext cx="45079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176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31DF0-F377-47D1-162F-44FEEC27B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1135772-4E58-28FF-31C6-685C253E72C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90092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Today’s presentations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F04D4BA-833C-19AB-7462-BFA2FD9F1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54" y="1371442"/>
            <a:ext cx="7772400" cy="240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243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8994</TotalTime>
  <Words>172</Words>
  <Application>Microsoft Macintosh PowerPoint</Application>
  <PresentationFormat>On-screen Show (16:9)</PresentationFormat>
  <Paragraphs>30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ＭＳ Ｐゴシック</vt:lpstr>
      <vt:lpstr>Arial</vt:lpstr>
      <vt:lpstr>Calibri</vt:lpstr>
      <vt:lpstr>Calibri Light</vt:lpstr>
      <vt:lpstr>Times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</dc:title>
  <dc:creator>Microsoft Office User</dc:creator>
  <cp:lastModifiedBy>Christof Teuscher</cp:lastModifiedBy>
  <cp:revision>349</cp:revision>
  <cp:lastPrinted>2025-04-30T20:43:58Z</cp:lastPrinted>
  <dcterms:created xsi:type="dcterms:W3CDTF">2020-09-27T22:07:31Z</dcterms:created>
  <dcterms:modified xsi:type="dcterms:W3CDTF">2025-08-14T17:05:30Z</dcterms:modified>
</cp:coreProperties>
</file>